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27"/>
  </p:notesMasterIdLst>
  <p:sldIdLst>
    <p:sldId id="256" r:id="rId2"/>
    <p:sldId id="258" r:id="rId3"/>
    <p:sldId id="340" r:id="rId4"/>
    <p:sldId id="343" r:id="rId5"/>
    <p:sldId id="342" r:id="rId6"/>
    <p:sldId id="350" r:id="rId7"/>
    <p:sldId id="344" r:id="rId8"/>
    <p:sldId id="346" r:id="rId9"/>
    <p:sldId id="347" r:id="rId10"/>
    <p:sldId id="348" r:id="rId11"/>
    <p:sldId id="351" r:id="rId12"/>
    <p:sldId id="341" r:id="rId13"/>
    <p:sldId id="354" r:id="rId14"/>
    <p:sldId id="355" r:id="rId15"/>
    <p:sldId id="357" r:id="rId16"/>
    <p:sldId id="358" r:id="rId17"/>
    <p:sldId id="359" r:id="rId18"/>
    <p:sldId id="352" r:id="rId19"/>
    <p:sldId id="365" r:id="rId20"/>
    <p:sldId id="364" r:id="rId21"/>
    <p:sldId id="360" r:id="rId22"/>
    <p:sldId id="361" r:id="rId23"/>
    <p:sldId id="362" r:id="rId24"/>
    <p:sldId id="363" r:id="rId25"/>
    <p:sldId id="353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640" y="-12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62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77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792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276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27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724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10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317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772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0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64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58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tmforum.wpengine.netdna-cdn.com/wp-content/uploads/2015/10/Dollarphotoclub_70402269-002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86"/>
          <a:stretch/>
        </p:blipFill>
        <p:spPr bwMode="auto">
          <a:xfrm>
            <a:off x="-1" y="0"/>
            <a:ext cx="916107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Shape 44"/>
          <p:cNvSpPr/>
          <p:nvPr/>
        </p:nvSpPr>
        <p:spPr>
          <a:xfrm>
            <a:off x="-1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425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782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1824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-12751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ommercialpersonnel.co.uk/wp-content/uploads/2015/05/shutterstock_147774539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-1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473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atacommunications-newworld.com/wp-content/uploads/2013/11/shutterstock_67381870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9144150" cy="516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37"/>
          <p:cNvSpPr/>
          <p:nvPr/>
        </p:nvSpPr>
        <p:spPr>
          <a:xfrm>
            <a:off x="151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889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0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8800" dirty="0" smtClean="0"/>
              <a:t>IoT</a:t>
            </a:r>
            <a:r>
              <a:rPr lang="en" dirty="0"/>
              <a:t/>
            </a:r>
            <a:br>
              <a:rPr lang="en" dirty="0"/>
            </a:br>
            <a:r>
              <a:rPr lang="es-ES" dirty="0" err="1" smtClean="0"/>
              <a:t>Arduino</a:t>
            </a:r>
            <a:r>
              <a:rPr lang="es-ES" dirty="0" smtClean="0"/>
              <a:t> &amp; </a:t>
            </a:r>
            <a:r>
              <a:rPr lang="es-ES" dirty="0" err="1" smtClean="0"/>
              <a:t>Rapsberry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TG1</a:t>
            </a:r>
            <a:endParaRPr lang="en" dirty="0"/>
          </a:p>
        </p:txBody>
      </p:sp>
      <p:pic>
        <p:nvPicPr>
          <p:cNvPr id="307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D:\UNI\FSI\Sorin\dist\imgs\logo-ua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ryn\Desktop\temp\plaba_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77" y="766490"/>
            <a:ext cx="6147485" cy="43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RASPBERRY </a:t>
            </a:r>
            <a:r>
              <a:rPr lang="es-ES" dirty="0" smtClean="0"/>
              <a:t>PI - EJEMPLO</a:t>
            </a:r>
            <a:endParaRPr lang="es-ES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8" y="427329"/>
            <a:ext cx="1582446" cy="15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" y="0"/>
            <a:ext cx="91439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0" y="256417"/>
            <a:ext cx="33653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ÍNDICE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630224" y="1576654"/>
            <a:ext cx="4843984" cy="32391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600" b="1" dirty="0">
                <a:solidFill>
                  <a:srgbClr val="0070C0"/>
                </a:solidFill>
              </a:rPr>
              <a:t>1. INTRODUCCIÓN A IOT</a:t>
            </a:r>
          </a:p>
          <a:p>
            <a:pPr lvl="0" rtl="0">
              <a:spcBef>
                <a:spcPts val="0"/>
              </a:spcBef>
              <a:buNone/>
            </a:pPr>
            <a:endParaRPr lang="en" sz="1600" b="1" dirty="0" smtClean="0">
              <a:solidFill>
                <a:srgbClr val="FFFFFF"/>
              </a:solidFill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chemeClr val="bg1"/>
                </a:solidFill>
                <a:sym typeface="Muli"/>
              </a:rPr>
              <a:t>2. RECURSOS Y FUENTES DE INFORMACIÓN</a:t>
            </a:r>
          </a:p>
          <a:p>
            <a:pPr lvl="0" rtl="0">
              <a:spcBef>
                <a:spcPts val="0"/>
              </a:spcBef>
              <a:buNone/>
            </a:pPr>
            <a:endParaRPr lang="en" sz="1600" b="1" dirty="0" smtClean="0">
              <a:solidFill>
                <a:srgbClr val="0070C0"/>
              </a:solidFill>
              <a:sym typeface="Muli"/>
            </a:endParaRPr>
          </a:p>
          <a:p>
            <a:pPr lvl="0">
              <a:buNone/>
            </a:pPr>
            <a:r>
              <a:rPr lang="en" sz="1600" b="1" dirty="0" smtClean="0">
                <a:solidFill>
                  <a:srgbClr val="0070C0"/>
                </a:solidFill>
              </a:rPr>
              <a:t>3. </a:t>
            </a:r>
            <a:r>
              <a:rPr lang="en" sz="1600" b="1" dirty="0">
                <a:solidFill>
                  <a:srgbClr val="0070C0"/>
                </a:solidFill>
              </a:rPr>
              <a:t>AYUDAS</a:t>
            </a:r>
          </a:p>
          <a:p>
            <a:pPr lvl="0">
              <a:buNone/>
            </a:pPr>
            <a:endParaRPr lang="en" sz="1600" b="1" dirty="0">
              <a:solidFill>
                <a:srgbClr val="0070C0"/>
              </a:solidFill>
            </a:endParaRPr>
          </a:p>
          <a:p>
            <a:pPr lvl="0">
              <a:buNone/>
            </a:pPr>
            <a:r>
              <a:rPr lang="en" sz="1600" b="1" dirty="0">
                <a:solidFill>
                  <a:srgbClr val="0070C0"/>
                </a:solidFill>
              </a:rPr>
              <a:t>4. CONCLUSIONES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226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Fuente de </a:t>
            </a:r>
            <a:r>
              <a:rPr lang="es-ES" dirty="0" smtClean="0"/>
              <a:t>información </a:t>
            </a:r>
            <a:r>
              <a:rPr lang="es-ES" dirty="0"/>
              <a:t>sobre Arduino 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b="1" dirty="0" smtClean="0"/>
              <a:t>Ardunio.cc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Página web oficial de las tarjetas Arduino. </a:t>
            </a:r>
            <a:endParaRPr lang="en" sz="1100" dirty="0"/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b="1" dirty="0" smtClean="0"/>
              <a:t>Xakata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S</a:t>
            </a:r>
            <a:r>
              <a:rPr lang="es-ES" sz="1100" dirty="0" smtClean="0"/>
              <a:t>irve </a:t>
            </a:r>
            <a:r>
              <a:rPr lang="es-ES" sz="1100" dirty="0"/>
              <a:t>como guía para saber sobre Arduino. </a:t>
            </a:r>
            <a:endParaRPr lang="en" sz="1100" dirty="0"/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b="1" dirty="0" smtClean="0"/>
              <a:t>ComoHacer.eu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S</a:t>
            </a:r>
            <a:r>
              <a:rPr lang="es-ES" sz="1100" dirty="0" smtClean="0"/>
              <a:t>e </a:t>
            </a:r>
            <a:r>
              <a:rPr lang="es-ES" sz="1100" dirty="0"/>
              <a:t>realiza un análisis comparativo de las placas Arduino (oficiales y compatibles). </a:t>
            </a: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862930" y="3307422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b="1" dirty="0" smtClean="0"/>
              <a:t>Rua.ua.es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S</a:t>
            </a:r>
            <a:r>
              <a:rPr lang="es-ES" sz="1100" dirty="0" smtClean="0"/>
              <a:t>e </a:t>
            </a:r>
            <a:r>
              <a:rPr lang="es-ES" sz="1100" dirty="0"/>
              <a:t>describen las características básicas de la placa Arduino y se muestran sus principales consideraciones </a:t>
            </a:r>
            <a:endParaRPr lang="en" sz="1100" dirty="0"/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00624" y="3307422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b="1" dirty="0" smtClean="0"/>
              <a:t>Gobierno de Canarias</a:t>
            </a:r>
            <a:endParaRPr lang="en" sz="1100" b="1" dirty="0"/>
          </a:p>
          <a:p>
            <a:pPr lvl="0">
              <a:buNone/>
            </a:pPr>
            <a:r>
              <a:rPr lang="es-ES" sz="1100" dirty="0" smtClean="0"/>
              <a:t>Características </a:t>
            </a:r>
            <a:r>
              <a:rPr lang="es-ES" sz="1100" dirty="0"/>
              <a:t>técnicas del Arduino UNO. </a:t>
            </a:r>
            <a:endParaRPr lang="en" sz="1100" dirty="0"/>
          </a:p>
        </p:txBody>
      </p:sp>
      <p:grpSp>
        <p:nvGrpSpPr>
          <p:cNvPr id="335" name="Shape 335"/>
          <p:cNvGrpSpPr/>
          <p:nvPr/>
        </p:nvGrpSpPr>
        <p:grpSpPr>
          <a:xfrm>
            <a:off x="3029451" y="1103865"/>
            <a:ext cx="237709" cy="255305"/>
            <a:chOff x="616425" y="2329600"/>
            <a:chExt cx="361700" cy="388475"/>
          </a:xfrm>
        </p:grpSpPr>
        <p:sp>
          <p:nvSpPr>
            <p:cNvPr id="336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345" name="Shape 34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2959021" y="2994602"/>
            <a:ext cx="307339" cy="307339"/>
            <a:chOff x="5941025" y="3634400"/>
            <a:chExt cx="467650" cy="467650"/>
          </a:xfrm>
        </p:grpSpPr>
        <p:sp>
          <p:nvSpPr>
            <p:cNvPr id="350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4875377" y="2978601"/>
            <a:ext cx="353754" cy="339345"/>
            <a:chOff x="5233525" y="4954450"/>
            <a:chExt cx="538275" cy="516350"/>
          </a:xfrm>
        </p:grpSpPr>
        <p:sp>
          <p:nvSpPr>
            <p:cNvPr id="366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6884642" y="1126491"/>
            <a:ext cx="297340" cy="264166"/>
            <a:chOff x="5292575" y="3681900"/>
            <a:chExt cx="420150" cy="373275"/>
          </a:xfrm>
        </p:grpSpPr>
        <p:sp>
          <p:nvSpPr>
            <p:cNvPr id="378" name="Shape 3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3243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4" y="302375"/>
            <a:ext cx="6343967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s-ES" dirty="0"/>
              <a:t>Fuentes </a:t>
            </a:r>
            <a:r>
              <a:rPr lang="es-ES" dirty="0" smtClean="0"/>
              <a:t>información </a:t>
            </a:r>
            <a:r>
              <a:rPr lang="es-ES" dirty="0"/>
              <a:t>de sobre Raspberry Pi </a:t>
            </a:r>
            <a:br>
              <a:rPr lang="es-ES" dirty="0"/>
            </a:b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493401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b="1" dirty="0" smtClean="0"/>
              <a:t>Rapsberrypi.org</a:t>
            </a:r>
            <a:endParaRPr lang="en" sz="1100" b="1" dirty="0"/>
          </a:p>
          <a:p>
            <a:pPr lvl="0" rtl="0">
              <a:spcBef>
                <a:spcPts val="0"/>
              </a:spcBef>
              <a:buNone/>
            </a:pPr>
            <a:r>
              <a:rPr lang="en" sz="1100" dirty="0" smtClean="0"/>
              <a:t>Información sobre productos, descargas, ayuda, foro, comunidad,..</a:t>
            </a:r>
            <a:endParaRPr lang="en" sz="1100" dirty="0"/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493401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D</a:t>
            </a:r>
            <a:r>
              <a:rPr lang="es-ES" sz="1100" b="1" dirty="0" smtClean="0"/>
              <a:t>ev.windows.com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Versión oficial de Windows </a:t>
            </a:r>
            <a:r>
              <a:rPr lang="es-ES" sz="1100" dirty="0" err="1"/>
              <a:t>IoT</a:t>
            </a:r>
            <a:r>
              <a:rPr lang="es-ES" sz="1100" dirty="0"/>
              <a:t> para </a:t>
            </a:r>
            <a:r>
              <a:rPr lang="es-ES" sz="1100" dirty="0" err="1"/>
              <a:t>Rasberry</a:t>
            </a:r>
            <a:r>
              <a:rPr lang="es-ES" sz="1100" dirty="0"/>
              <a:t> </a:t>
            </a:r>
            <a:endParaRPr lang="en" sz="1100" dirty="0"/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493401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R</a:t>
            </a:r>
            <a:r>
              <a:rPr lang="es-ES" sz="1100" b="1" dirty="0" smtClean="0"/>
              <a:t>aspians.com 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Comunidad no oficial de proyectos para </a:t>
            </a:r>
            <a:r>
              <a:rPr lang="es-ES" sz="1100" dirty="0" smtClean="0"/>
              <a:t>Raspberry.</a:t>
            </a:r>
            <a:endParaRPr sz="1100" dirty="0"/>
          </a:p>
        </p:txBody>
      </p:sp>
      <p:grpSp>
        <p:nvGrpSpPr>
          <p:cNvPr id="335" name="Shape 335"/>
          <p:cNvGrpSpPr/>
          <p:nvPr/>
        </p:nvGrpSpPr>
        <p:grpSpPr>
          <a:xfrm>
            <a:off x="3029451" y="1206616"/>
            <a:ext cx="237709" cy="255305"/>
            <a:chOff x="616425" y="2329600"/>
            <a:chExt cx="361700" cy="388475"/>
          </a:xfrm>
        </p:grpSpPr>
        <p:sp>
          <p:nvSpPr>
            <p:cNvPr id="336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968093" y="1209028"/>
            <a:ext cx="250508" cy="250508"/>
            <a:chOff x="1278900" y="2333250"/>
            <a:chExt cx="381175" cy="381175"/>
          </a:xfrm>
        </p:grpSpPr>
        <p:sp>
          <p:nvSpPr>
            <p:cNvPr id="345" name="Shape 34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6884642" y="1229242"/>
            <a:ext cx="297340" cy="264166"/>
            <a:chOff x="5292575" y="3681900"/>
            <a:chExt cx="420150" cy="373275"/>
          </a:xfrm>
        </p:grpSpPr>
        <p:sp>
          <p:nvSpPr>
            <p:cNvPr id="378" name="Shape 3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8036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Cursos no gratuitos sobre </a:t>
            </a:r>
            <a:r>
              <a:rPr lang="pt-BR" dirty="0" smtClean="0"/>
              <a:t>Arduino 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S</a:t>
            </a:r>
            <a:r>
              <a:rPr lang="es-ES" sz="1100" b="1" dirty="0" smtClean="0"/>
              <a:t>tudioseed.net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Curso Arduino impartido por “SEED STUDIO” </a:t>
            </a:r>
            <a:r>
              <a:rPr lang="es-ES" sz="1100" dirty="0" smtClean="0"/>
              <a:t>de </a:t>
            </a:r>
            <a:r>
              <a:rPr lang="es-ES" sz="1100" dirty="0"/>
              <a:t>30 </a:t>
            </a:r>
            <a:r>
              <a:rPr lang="es-ES" sz="1100" dirty="0" smtClean="0"/>
              <a:t>horas.</a:t>
            </a:r>
          </a:p>
          <a:p>
            <a:pPr lvl="0">
              <a:buNone/>
            </a:pPr>
            <a:endParaRPr lang="es-ES" sz="1100" dirty="0" smtClean="0"/>
          </a:p>
          <a:p>
            <a:pPr lvl="0">
              <a:buNone/>
            </a:pPr>
            <a:r>
              <a:rPr lang="es-ES" sz="1100" dirty="0" smtClean="0"/>
              <a:t>Precio: 165€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Sindormir.net 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M</a:t>
            </a:r>
            <a:r>
              <a:rPr lang="es-ES" sz="1100" dirty="0" smtClean="0"/>
              <a:t>ecanismos </a:t>
            </a:r>
            <a:r>
              <a:rPr lang="es-ES" sz="1100" dirty="0"/>
              <a:t>de programación de la placa </a:t>
            </a:r>
            <a:r>
              <a:rPr lang="es-ES" sz="1100" dirty="0" smtClean="0"/>
              <a:t>Arduino de 24 </a:t>
            </a:r>
            <a:r>
              <a:rPr lang="es-ES" sz="1100" dirty="0"/>
              <a:t>horas</a:t>
            </a:r>
            <a:r>
              <a:rPr lang="es-ES" sz="1100" dirty="0" smtClean="0"/>
              <a:t>.</a:t>
            </a:r>
          </a:p>
          <a:p>
            <a:pPr lvl="0">
              <a:buNone/>
            </a:pPr>
            <a:endParaRPr lang="es-ES" sz="1100" dirty="0"/>
          </a:p>
          <a:p>
            <a:pPr lvl="0">
              <a:buNone/>
            </a:pPr>
            <a:r>
              <a:rPr lang="es-ES" sz="1100" dirty="0" smtClean="0"/>
              <a:t>Precio: 249€ </a:t>
            </a:r>
            <a:endParaRPr lang="en" sz="1100" dirty="0"/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 err="1" smtClean="0"/>
              <a:t>EducaciónIT</a:t>
            </a:r>
            <a:r>
              <a:rPr lang="es-ES" sz="1100" b="1" dirty="0" smtClean="0"/>
              <a:t> 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C</a:t>
            </a:r>
            <a:r>
              <a:rPr lang="es-ES" sz="1100" dirty="0" smtClean="0"/>
              <a:t>onstrucción </a:t>
            </a:r>
            <a:r>
              <a:rPr lang="es-ES" sz="1100" dirty="0"/>
              <a:t>de soluciones de sistemas </a:t>
            </a:r>
            <a:r>
              <a:rPr lang="es-ES" sz="1100" dirty="0" smtClean="0"/>
              <a:t>de </a:t>
            </a:r>
            <a:r>
              <a:rPr lang="es-ES" sz="1100" dirty="0"/>
              <a:t>robótica y </a:t>
            </a:r>
            <a:r>
              <a:rPr lang="es-ES" sz="1100" dirty="0" smtClean="0"/>
              <a:t>domótica de 24 horas.</a:t>
            </a:r>
          </a:p>
          <a:p>
            <a:pPr lvl="0">
              <a:buNone/>
            </a:pPr>
            <a:endParaRPr lang="es-ES" sz="1100" dirty="0"/>
          </a:p>
          <a:p>
            <a:pPr lvl="0">
              <a:buNone/>
            </a:pPr>
            <a:r>
              <a:rPr lang="es-ES" sz="1100" dirty="0" smtClean="0"/>
              <a:t>Precio: 197€ </a:t>
            </a: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 err="1"/>
              <a:t>KiwiBot</a:t>
            </a:r>
            <a:r>
              <a:rPr lang="es-ES" sz="1100" b="1" dirty="0"/>
              <a:t> 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U</a:t>
            </a:r>
            <a:r>
              <a:rPr lang="es-ES" sz="1100" dirty="0" smtClean="0"/>
              <a:t>sos </a:t>
            </a:r>
            <a:r>
              <a:rPr lang="es-ES" sz="1100" dirty="0"/>
              <a:t>y aplicaciones </a:t>
            </a:r>
            <a:r>
              <a:rPr lang="es-ES" sz="1100" dirty="0" smtClean="0"/>
              <a:t>arduino de </a:t>
            </a:r>
            <a:r>
              <a:rPr lang="es-ES" sz="1100" dirty="0"/>
              <a:t>15 horas. </a:t>
            </a:r>
            <a:endParaRPr lang="es-ES" sz="1100" dirty="0" smtClean="0"/>
          </a:p>
          <a:p>
            <a:pPr lvl="0">
              <a:buNone/>
            </a:pPr>
            <a:endParaRPr lang="es-ES" sz="1100" dirty="0"/>
          </a:p>
          <a:p>
            <a:pPr lvl="0">
              <a:buNone/>
            </a:pPr>
            <a:endParaRPr lang="es-ES" sz="1100" dirty="0" smtClean="0"/>
          </a:p>
          <a:p>
            <a:pPr lvl="0">
              <a:buNone/>
            </a:pPr>
            <a:r>
              <a:rPr lang="es-ES" sz="1100" dirty="0" smtClean="0"/>
              <a:t>Precio: 100€</a:t>
            </a:r>
            <a:endParaRPr lang="en" sz="1100" dirty="0"/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 err="1"/>
              <a:t>MicroElectrónicos</a:t>
            </a:r>
            <a:r>
              <a:rPr lang="es-ES" sz="1100" b="1" dirty="0"/>
              <a:t> 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A</a:t>
            </a:r>
            <a:r>
              <a:rPr lang="es-ES" sz="1100" dirty="0" smtClean="0"/>
              <a:t>cceso </a:t>
            </a:r>
            <a:r>
              <a:rPr lang="es-ES" sz="1100" dirty="0"/>
              <a:t>a ver los videos y descargar el material </a:t>
            </a:r>
            <a:r>
              <a:rPr lang="es-ES" sz="1100" dirty="0" err="1"/>
              <a:t>pdf</a:t>
            </a:r>
            <a:r>
              <a:rPr lang="es-ES" sz="1100" dirty="0"/>
              <a:t> del curso durante 30 </a:t>
            </a:r>
            <a:r>
              <a:rPr lang="es-ES" sz="1100" dirty="0" smtClean="0"/>
              <a:t>días. </a:t>
            </a:r>
          </a:p>
          <a:p>
            <a:pPr lvl="0">
              <a:buNone/>
            </a:pPr>
            <a:endParaRPr lang="es-ES" sz="1100" dirty="0"/>
          </a:p>
          <a:p>
            <a:pPr lvl="0">
              <a:buNone/>
            </a:pPr>
            <a:r>
              <a:rPr lang="es-ES" sz="1100" dirty="0" smtClean="0"/>
              <a:t>Precio: 120€</a:t>
            </a:r>
            <a:endParaRPr lang="en" sz="1100" dirty="0"/>
          </a:p>
        </p:txBody>
      </p:sp>
      <p:grpSp>
        <p:nvGrpSpPr>
          <p:cNvPr id="335" name="Shape 335"/>
          <p:cNvGrpSpPr/>
          <p:nvPr/>
        </p:nvGrpSpPr>
        <p:grpSpPr>
          <a:xfrm>
            <a:off x="3029451" y="1103865"/>
            <a:ext cx="237709" cy="255305"/>
            <a:chOff x="616425" y="2329600"/>
            <a:chExt cx="361700" cy="388475"/>
          </a:xfrm>
        </p:grpSpPr>
        <p:sp>
          <p:nvSpPr>
            <p:cNvPr id="336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345" name="Shape 34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3000116" y="2963780"/>
            <a:ext cx="307339" cy="307339"/>
            <a:chOff x="5941025" y="3634400"/>
            <a:chExt cx="467650" cy="467650"/>
          </a:xfrm>
        </p:grpSpPr>
        <p:sp>
          <p:nvSpPr>
            <p:cNvPr id="350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4916472" y="2947779"/>
            <a:ext cx="353754" cy="339345"/>
            <a:chOff x="5233525" y="4954450"/>
            <a:chExt cx="538275" cy="516350"/>
          </a:xfrm>
        </p:grpSpPr>
        <p:sp>
          <p:nvSpPr>
            <p:cNvPr id="366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6884642" y="1126491"/>
            <a:ext cx="297340" cy="264166"/>
            <a:chOff x="5292575" y="3681900"/>
            <a:chExt cx="420150" cy="373275"/>
          </a:xfrm>
        </p:grpSpPr>
        <p:sp>
          <p:nvSpPr>
            <p:cNvPr id="378" name="Shape 3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859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Cursos no gratuitos sobre </a:t>
            </a:r>
            <a:r>
              <a:rPr lang="es-ES" dirty="0"/>
              <a:t>Raspberry Pi 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 smtClean="0"/>
              <a:t>Lynda.com</a:t>
            </a:r>
          </a:p>
          <a:p>
            <a:pPr lvl="0">
              <a:buNone/>
            </a:pPr>
            <a:r>
              <a:rPr lang="es-ES" sz="1100" dirty="0"/>
              <a:t>Video tutoriales desde nivel básico hasta nivel </a:t>
            </a:r>
            <a:r>
              <a:rPr lang="es-ES" sz="1100" dirty="0" smtClean="0"/>
              <a:t>avanzado.</a:t>
            </a:r>
          </a:p>
          <a:p>
            <a:pPr lvl="0">
              <a:buNone/>
            </a:pPr>
            <a:endParaRPr lang="es-ES" sz="1100" dirty="0" smtClean="0"/>
          </a:p>
          <a:p>
            <a:pPr lvl="0">
              <a:buNone/>
            </a:pPr>
            <a:r>
              <a:rPr lang="es-ES" sz="1100" dirty="0" smtClean="0"/>
              <a:t>Precio: 20€/mes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C</a:t>
            </a:r>
            <a:r>
              <a:rPr lang="es-ES" sz="1100" b="1" dirty="0" smtClean="0"/>
              <a:t>evug.ugr.es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Curso Raspberry Pi básico de 150 horas en la Universidad de Granada </a:t>
            </a:r>
            <a:endParaRPr lang="es-ES" sz="1100" dirty="0" smtClean="0"/>
          </a:p>
          <a:p>
            <a:pPr lvl="0">
              <a:buNone/>
            </a:pPr>
            <a:endParaRPr lang="es-ES" sz="1100" dirty="0"/>
          </a:p>
          <a:p>
            <a:pPr lvl="0">
              <a:buNone/>
            </a:pPr>
            <a:r>
              <a:rPr lang="es-ES" sz="1100" dirty="0" smtClean="0"/>
              <a:t>Precio: 175€ </a:t>
            </a:r>
            <a:endParaRPr lang="en" sz="1100" dirty="0"/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MOOC 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53 horas para aprender sobre la configuración y la implementación </a:t>
            </a:r>
            <a:r>
              <a:rPr lang="es-ES" sz="1100" dirty="0" smtClean="0"/>
              <a:t>hardware.</a:t>
            </a:r>
          </a:p>
          <a:p>
            <a:pPr lvl="0">
              <a:buNone/>
            </a:pPr>
            <a:endParaRPr lang="es-ES" sz="1100" dirty="0"/>
          </a:p>
          <a:p>
            <a:pPr lvl="0">
              <a:buNone/>
            </a:pPr>
            <a:r>
              <a:rPr lang="es-ES" sz="1100" dirty="0" smtClean="0"/>
              <a:t>Precio: 27€ </a:t>
            </a:r>
            <a:endParaRPr sz="1100" dirty="0"/>
          </a:p>
        </p:txBody>
      </p:sp>
      <p:grpSp>
        <p:nvGrpSpPr>
          <p:cNvPr id="335" name="Shape 335"/>
          <p:cNvGrpSpPr/>
          <p:nvPr/>
        </p:nvGrpSpPr>
        <p:grpSpPr>
          <a:xfrm>
            <a:off x="3029451" y="1103865"/>
            <a:ext cx="237709" cy="255305"/>
            <a:chOff x="616425" y="2329600"/>
            <a:chExt cx="361700" cy="388475"/>
          </a:xfrm>
        </p:grpSpPr>
        <p:sp>
          <p:nvSpPr>
            <p:cNvPr id="336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345" name="Shape 34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6884642" y="1126491"/>
            <a:ext cx="297340" cy="264166"/>
            <a:chOff x="5292575" y="3681900"/>
            <a:chExt cx="420150" cy="373275"/>
          </a:xfrm>
        </p:grpSpPr>
        <p:sp>
          <p:nvSpPr>
            <p:cNvPr id="378" name="Shape 3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0886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Cursos </a:t>
            </a:r>
            <a:r>
              <a:rPr lang="pt-BR" dirty="0" smtClean="0"/>
              <a:t>gratuitos </a:t>
            </a:r>
            <a:r>
              <a:rPr lang="pt-BR" dirty="0"/>
              <a:t>sobre </a:t>
            </a:r>
            <a:r>
              <a:rPr lang="pt-BR" dirty="0" smtClean="0"/>
              <a:t>Arduino 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 smtClean="0"/>
              <a:t>Arduino.cc</a:t>
            </a:r>
          </a:p>
          <a:p>
            <a:pPr lvl="0">
              <a:buNone/>
            </a:pPr>
            <a:r>
              <a:rPr lang="es-ES" sz="1100" dirty="0"/>
              <a:t>S</a:t>
            </a:r>
            <a:r>
              <a:rPr lang="es-ES" sz="1100" dirty="0" smtClean="0"/>
              <a:t>ección </a:t>
            </a:r>
            <a:r>
              <a:rPr lang="es-ES" sz="1100" dirty="0"/>
              <a:t>de aprendizaje donde se puede encontrar tutoriales y referencias </a:t>
            </a:r>
            <a:endParaRPr lang="es-ES" sz="1100" dirty="0" smtClean="0"/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 smtClean="0"/>
              <a:t>Luisllamas.es</a:t>
            </a:r>
            <a:endParaRPr lang="en" sz="1100" b="1" dirty="0"/>
          </a:p>
          <a:p>
            <a:pPr lvl="0">
              <a:buNone/>
            </a:pPr>
            <a:r>
              <a:rPr lang="es-ES" sz="1100" dirty="0" smtClean="0"/>
              <a:t>Recopilación </a:t>
            </a:r>
            <a:r>
              <a:rPr lang="es-ES" sz="1100" dirty="0"/>
              <a:t>de </a:t>
            </a:r>
            <a:r>
              <a:rPr lang="es-ES" sz="1100" dirty="0" smtClean="0"/>
              <a:t>tutoriales para </a:t>
            </a:r>
            <a:r>
              <a:rPr lang="es-ES" sz="1100" dirty="0"/>
              <a:t>explicar lo que es hasta cursos avanzados para programar código 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 err="1" smtClean="0"/>
              <a:t>Promtec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T</a:t>
            </a:r>
            <a:r>
              <a:rPr lang="es-ES" sz="1100" dirty="0" smtClean="0"/>
              <a:t>utoriales </a:t>
            </a:r>
            <a:r>
              <a:rPr lang="es-ES" sz="1100" dirty="0"/>
              <a:t>bien estructurados y completos 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 err="1" smtClean="0"/>
              <a:t>CódigoFacilito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S</a:t>
            </a:r>
            <a:r>
              <a:rPr lang="es-ES" sz="1100" dirty="0" smtClean="0"/>
              <a:t>e </a:t>
            </a:r>
            <a:r>
              <a:rPr lang="es-ES" sz="1100" dirty="0"/>
              <a:t>localizan 15 cursos, los cuales se dividen e imparte en vídeos explicativos. </a:t>
            </a:r>
          </a:p>
          <a:p>
            <a:pPr lvl="0">
              <a:buNone/>
            </a:pPr>
            <a:endParaRPr lang="es-ES" sz="1100" dirty="0" smtClean="0"/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 err="1" smtClean="0"/>
              <a:t>Coursetalk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S</a:t>
            </a:r>
            <a:r>
              <a:rPr lang="es-ES" sz="1100" dirty="0" smtClean="0"/>
              <a:t>e </a:t>
            </a:r>
            <a:r>
              <a:rPr lang="es-ES" sz="1100" dirty="0"/>
              <a:t>puede aprender a crear proyectos </a:t>
            </a:r>
            <a:r>
              <a:rPr lang="es-ES" sz="1100" dirty="0" smtClean="0"/>
              <a:t>interactivos.</a:t>
            </a:r>
            <a:endParaRPr lang="es-ES" sz="1100" dirty="0"/>
          </a:p>
        </p:txBody>
      </p:sp>
      <p:grpSp>
        <p:nvGrpSpPr>
          <p:cNvPr id="335" name="Shape 335"/>
          <p:cNvGrpSpPr/>
          <p:nvPr/>
        </p:nvGrpSpPr>
        <p:grpSpPr>
          <a:xfrm>
            <a:off x="3029451" y="1103865"/>
            <a:ext cx="237709" cy="255305"/>
            <a:chOff x="616425" y="2329600"/>
            <a:chExt cx="361700" cy="388475"/>
          </a:xfrm>
        </p:grpSpPr>
        <p:sp>
          <p:nvSpPr>
            <p:cNvPr id="336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345" name="Shape 34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3000116" y="2963780"/>
            <a:ext cx="307339" cy="307339"/>
            <a:chOff x="5941025" y="3634400"/>
            <a:chExt cx="467650" cy="467650"/>
          </a:xfrm>
        </p:grpSpPr>
        <p:sp>
          <p:nvSpPr>
            <p:cNvPr id="350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5" name="Shape 365"/>
          <p:cNvGrpSpPr/>
          <p:nvPr/>
        </p:nvGrpSpPr>
        <p:grpSpPr>
          <a:xfrm>
            <a:off x="4916472" y="2947779"/>
            <a:ext cx="353754" cy="339345"/>
            <a:chOff x="5233525" y="4954450"/>
            <a:chExt cx="538275" cy="516350"/>
          </a:xfrm>
        </p:grpSpPr>
        <p:sp>
          <p:nvSpPr>
            <p:cNvPr id="366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6884642" y="1126491"/>
            <a:ext cx="297340" cy="264166"/>
            <a:chOff x="5292575" y="3681900"/>
            <a:chExt cx="420150" cy="373275"/>
          </a:xfrm>
        </p:grpSpPr>
        <p:sp>
          <p:nvSpPr>
            <p:cNvPr id="378" name="Shape 3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Shape 333"/>
          <p:cNvSpPr txBox="1">
            <a:spLocks/>
          </p:cNvSpPr>
          <p:nvPr/>
        </p:nvSpPr>
        <p:spPr>
          <a:xfrm>
            <a:off x="6792101" y="3295438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Char char="➜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 err="1"/>
              <a:t>SchooX</a:t>
            </a:r>
            <a:r>
              <a:rPr lang="es-ES" sz="1100" b="1" dirty="0"/>
              <a:t> </a:t>
            </a:r>
            <a:endParaRPr lang="en" sz="1100" b="1" dirty="0" smtClean="0"/>
          </a:p>
          <a:p>
            <a:pPr>
              <a:buNone/>
            </a:pPr>
            <a:r>
              <a:rPr lang="es-ES" sz="1100" dirty="0"/>
              <a:t>D</a:t>
            </a:r>
            <a:r>
              <a:rPr lang="es-ES" sz="1100" dirty="0" smtClean="0"/>
              <a:t>iez lecciones con </a:t>
            </a:r>
            <a:r>
              <a:rPr lang="es-ES" sz="1100" dirty="0"/>
              <a:t>materiales para aprender todos los aspectos más técnicos de Arduino </a:t>
            </a:r>
          </a:p>
        </p:txBody>
      </p:sp>
      <p:grpSp>
        <p:nvGrpSpPr>
          <p:cNvPr id="51" name="Shape 365"/>
          <p:cNvGrpSpPr/>
          <p:nvPr/>
        </p:nvGrpSpPr>
        <p:grpSpPr>
          <a:xfrm>
            <a:off x="6866854" y="2966617"/>
            <a:ext cx="353754" cy="339345"/>
            <a:chOff x="5233525" y="4954450"/>
            <a:chExt cx="538275" cy="516350"/>
          </a:xfrm>
        </p:grpSpPr>
        <p:sp>
          <p:nvSpPr>
            <p:cNvPr id="52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01638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Cursos </a:t>
            </a:r>
            <a:r>
              <a:rPr lang="pt-BR" dirty="0" smtClean="0"/>
              <a:t>gratuitos </a:t>
            </a:r>
            <a:r>
              <a:rPr lang="pt-BR" dirty="0"/>
              <a:t>sobre </a:t>
            </a:r>
            <a:r>
              <a:rPr lang="es-ES" dirty="0"/>
              <a:t>Raspberry Pi 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S</a:t>
            </a:r>
            <a:r>
              <a:rPr lang="es-ES" sz="1100" b="1" dirty="0" smtClean="0"/>
              <a:t>untimebox.com</a:t>
            </a:r>
          </a:p>
          <a:p>
            <a:pPr lvl="0">
              <a:buNone/>
            </a:pPr>
            <a:r>
              <a:rPr lang="es-ES" sz="1100" dirty="0" smtClean="0"/>
              <a:t>Aprender </a:t>
            </a:r>
            <a:r>
              <a:rPr lang="es-ES" sz="1100" dirty="0"/>
              <a:t>a configurar Raspberry, programar y desarrollar una plataforma conectada. </a:t>
            </a:r>
            <a:endParaRPr lang="es-ES" sz="1100" dirty="0" smtClean="0"/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E</a:t>
            </a:r>
            <a:r>
              <a:rPr lang="es-ES" sz="1100" b="1" dirty="0" smtClean="0"/>
              <a:t>dutin.com</a:t>
            </a:r>
            <a:endParaRPr lang="en" sz="1100" b="1" dirty="0" smtClean="0"/>
          </a:p>
          <a:p>
            <a:pPr lvl="0">
              <a:buNone/>
            </a:pPr>
            <a:r>
              <a:rPr lang="pt-BR" sz="1100" dirty="0"/>
              <a:t>Curso online gratuito de 4 horas sobre Raspberry </a:t>
            </a:r>
            <a:r>
              <a:rPr lang="pt-BR" sz="1100" dirty="0" err="1"/>
              <a:t>en</a:t>
            </a:r>
            <a:r>
              <a:rPr lang="pt-BR" sz="1100" dirty="0"/>
              <a:t> </a:t>
            </a:r>
            <a:r>
              <a:rPr lang="pt-BR" sz="1100" dirty="0" err="1" smtClean="0"/>
              <a:t>Edutin</a:t>
            </a:r>
            <a:r>
              <a:rPr lang="pt-BR" sz="1100" dirty="0" smtClean="0"/>
              <a:t>. </a:t>
            </a:r>
            <a:endParaRPr lang="es-ES" sz="1100" dirty="0"/>
          </a:p>
          <a:p>
            <a:pPr lvl="0">
              <a:buNone/>
            </a:pPr>
            <a:endParaRPr lang="en" sz="1100" dirty="0"/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Y</a:t>
            </a:r>
            <a:r>
              <a:rPr lang="es-ES" sz="1100" b="1" dirty="0" smtClean="0"/>
              <a:t>outube.com</a:t>
            </a:r>
            <a:endParaRPr lang="en" sz="1100" b="1" dirty="0"/>
          </a:p>
          <a:p>
            <a:pPr lvl="0">
              <a:buNone/>
            </a:pPr>
            <a:r>
              <a:rPr lang="es-ES" sz="1100" dirty="0"/>
              <a:t>Series de video tutoriales gratuitos en </a:t>
            </a:r>
            <a:r>
              <a:rPr lang="es-ES" sz="1100" dirty="0" err="1"/>
              <a:t>Youtube</a:t>
            </a:r>
            <a:r>
              <a:rPr lang="es-ES" sz="1100" dirty="0"/>
              <a:t> sobre cómo empezar a programar y utilizar </a:t>
            </a:r>
            <a:r>
              <a:rPr lang="es-ES" sz="1100" dirty="0" smtClean="0"/>
              <a:t>Raspberry. </a:t>
            </a:r>
            <a:endParaRPr lang="es-ES" sz="1100" dirty="0"/>
          </a:p>
        </p:txBody>
      </p:sp>
      <p:grpSp>
        <p:nvGrpSpPr>
          <p:cNvPr id="335" name="Shape 335"/>
          <p:cNvGrpSpPr/>
          <p:nvPr/>
        </p:nvGrpSpPr>
        <p:grpSpPr>
          <a:xfrm>
            <a:off x="3029451" y="1103865"/>
            <a:ext cx="237709" cy="255305"/>
            <a:chOff x="616425" y="2329600"/>
            <a:chExt cx="361700" cy="388475"/>
          </a:xfrm>
        </p:grpSpPr>
        <p:sp>
          <p:nvSpPr>
            <p:cNvPr id="336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44" name="Shape 344"/>
          <p:cNvGrpSpPr/>
          <p:nvPr/>
        </p:nvGrpSpPr>
        <p:grpSpPr>
          <a:xfrm>
            <a:off x="4968093" y="1106277"/>
            <a:ext cx="250508" cy="250508"/>
            <a:chOff x="1278900" y="2333250"/>
            <a:chExt cx="381175" cy="381175"/>
          </a:xfrm>
        </p:grpSpPr>
        <p:sp>
          <p:nvSpPr>
            <p:cNvPr id="345" name="Shape 34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6884642" y="1126491"/>
            <a:ext cx="297340" cy="264166"/>
            <a:chOff x="5292575" y="3681900"/>
            <a:chExt cx="420150" cy="373275"/>
          </a:xfrm>
        </p:grpSpPr>
        <p:sp>
          <p:nvSpPr>
            <p:cNvPr id="378" name="Shape 37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5669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" y="0"/>
            <a:ext cx="91439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0" y="256417"/>
            <a:ext cx="33653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ÍNDICE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630224" y="1576654"/>
            <a:ext cx="4843984" cy="32391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600" b="1" dirty="0">
                <a:solidFill>
                  <a:srgbClr val="0070C0"/>
                </a:solidFill>
              </a:rPr>
              <a:t>1. INTRODUCCIÓN A IOT</a:t>
            </a:r>
          </a:p>
          <a:p>
            <a:pPr lvl="0" rtl="0">
              <a:spcBef>
                <a:spcPts val="0"/>
              </a:spcBef>
              <a:buNone/>
            </a:pPr>
            <a:endParaRPr lang="en" sz="1600" b="1" dirty="0" smtClean="0">
              <a:solidFill>
                <a:srgbClr val="FFFFFF"/>
              </a:solidFill>
              <a:sym typeface="Muli"/>
            </a:endParaRPr>
          </a:p>
          <a:p>
            <a:pPr>
              <a:buNone/>
            </a:pPr>
            <a:r>
              <a:rPr lang="en" sz="1600" b="1" dirty="0">
                <a:solidFill>
                  <a:srgbClr val="0070C0"/>
                </a:solidFill>
              </a:rPr>
              <a:t>2. RECURSOS Y FUENTES DE INFORMACIÓN</a:t>
            </a:r>
          </a:p>
          <a:p>
            <a:pPr lvl="0" rtl="0">
              <a:spcBef>
                <a:spcPts val="0"/>
              </a:spcBef>
              <a:buNone/>
            </a:pPr>
            <a:endParaRPr lang="en" sz="1600" b="1" dirty="0" smtClean="0">
              <a:solidFill>
                <a:srgbClr val="0070C0"/>
              </a:solidFill>
              <a:sym typeface="Muli"/>
            </a:endParaRPr>
          </a:p>
          <a:p>
            <a:pPr lvl="0">
              <a:buNone/>
            </a:pPr>
            <a:r>
              <a:rPr lang="en" sz="1600" b="1" dirty="0" smtClean="0">
                <a:solidFill>
                  <a:schemeClr val="bg1"/>
                </a:solidFill>
              </a:rPr>
              <a:t>3. </a:t>
            </a:r>
            <a:r>
              <a:rPr lang="en" sz="1600" b="1" dirty="0">
                <a:solidFill>
                  <a:schemeClr val="bg1"/>
                </a:solidFill>
              </a:rPr>
              <a:t>AYUDAS</a:t>
            </a:r>
          </a:p>
          <a:p>
            <a:pPr lvl="0">
              <a:buNone/>
            </a:pPr>
            <a:endParaRPr lang="en" sz="1600" b="1" dirty="0">
              <a:solidFill>
                <a:srgbClr val="0070C0"/>
              </a:solidFill>
            </a:endParaRPr>
          </a:p>
          <a:p>
            <a:pPr lvl="0">
              <a:buNone/>
            </a:pPr>
            <a:r>
              <a:rPr lang="en" sz="1600" b="1" dirty="0">
                <a:solidFill>
                  <a:srgbClr val="0070C0"/>
                </a:solidFill>
              </a:rPr>
              <a:t>4. CONCLUSIONES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359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AYUDAS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902949" y="805474"/>
            <a:ext cx="5601609" cy="3829101"/>
          </a:xfrm>
        </p:spPr>
        <p:txBody>
          <a:bodyPr/>
          <a:lstStyle/>
          <a:p>
            <a:pPr lvl="0"/>
            <a:r>
              <a:rPr lang="es-ES" sz="2000" dirty="0" smtClean="0"/>
              <a:t>Trabajadores </a:t>
            </a:r>
            <a:r>
              <a:rPr lang="es-ES" sz="2000" dirty="0"/>
              <a:t>de empresas (no públicas): 260 €/alumno. </a:t>
            </a:r>
            <a:r>
              <a:rPr lang="es-ES" sz="2000" dirty="0" err="1"/>
              <a:t>Bonificable</a:t>
            </a:r>
            <a:r>
              <a:rPr lang="es-ES" sz="2000" dirty="0"/>
              <a:t> por la Fundación Tripartita hasta el 100%. </a:t>
            </a:r>
            <a:endParaRPr lang="es-ES" sz="2000" dirty="0" smtClean="0"/>
          </a:p>
          <a:p>
            <a:pPr lvl="0"/>
            <a:endParaRPr lang="es-ES" sz="2000" dirty="0"/>
          </a:p>
          <a:p>
            <a:pPr lvl="0"/>
            <a:r>
              <a:rPr lang="es-ES" sz="2000" dirty="0"/>
              <a:t>Autónomos y trabajadores empresas públicas: 190 €/alumno. </a:t>
            </a:r>
            <a:endParaRPr lang="es-ES" sz="2000" dirty="0" smtClean="0"/>
          </a:p>
          <a:p>
            <a:pPr lvl="0"/>
            <a:endParaRPr lang="es-ES" sz="2000" dirty="0"/>
          </a:p>
          <a:p>
            <a:pPr lvl="0"/>
            <a:r>
              <a:rPr lang="es-ES" sz="2000" dirty="0"/>
              <a:t>Estudiantes y desempleados: 115 €/alumno </a:t>
            </a:r>
          </a:p>
          <a:p>
            <a:pPr>
              <a:buNone/>
            </a:pPr>
            <a:endParaRPr lang="es-ES" sz="2000" dirty="0" smtClean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educo.com/blog1/wp-content/uploads/2013/12/fundacion-triparti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2" y="402847"/>
            <a:ext cx="1981819" cy="298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1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Shape 11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 smtClean="0">
                <a:solidFill>
                  <a:schemeClr val="bg1"/>
                </a:solidFill>
              </a:rPr>
              <a:t>Grupo 6</a:t>
            </a:r>
            <a:endParaRPr lang="en" sz="9600" dirty="0">
              <a:solidFill>
                <a:schemeClr val="bg1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76824" y="2688925"/>
            <a:ext cx="4506833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lang="es-ES" b="1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/>
            <a:r>
              <a:rPr lang="es-ES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DAVID </a:t>
            </a:r>
            <a:r>
              <a:rPr lang="es-ES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MORENO </a:t>
            </a:r>
            <a:r>
              <a:rPr lang="es-ES" b="1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MORENO</a:t>
            </a:r>
            <a:endParaRPr lang="es-ES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/>
            <a:r>
              <a:rPr lang="es-ES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FERNANDO DONAIRE GARCÍA</a:t>
            </a:r>
          </a:p>
          <a:p>
            <a:pPr lvl="0"/>
            <a:r>
              <a:rPr lang="es-ES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SORIN </a:t>
            </a:r>
            <a:r>
              <a:rPr lang="es-ES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GAVRILA</a:t>
            </a:r>
            <a:endParaRPr lang="es-ES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/>
            <a:endParaRPr lang="es-E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/>
            <a:endParaRPr lang="es-ES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/>
            <a:endParaRPr lang="es-ES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/>
            <a:r>
              <a:rPr lang="es-E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DESARROLLO </a:t>
            </a:r>
            <a:r>
              <a:rPr lang="es-E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TECNOLOGÍAS EMERGENTES</a:t>
            </a:r>
          </a:p>
          <a:p>
            <a:pPr lvl="0"/>
            <a:r>
              <a:rPr lang="es-E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GRADO SISTEMAS DE LA </a:t>
            </a:r>
            <a:r>
              <a:rPr lang="es-E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INFORMACIÓN</a:t>
            </a:r>
          </a:p>
          <a:p>
            <a:pPr lvl="0"/>
            <a:r>
              <a:rPr lang="es-ES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2015/2016</a:t>
            </a:r>
            <a:endParaRPr lang="es-ES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0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" y="0"/>
            <a:ext cx="91439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0" y="256417"/>
            <a:ext cx="33653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ÍNDICE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630224" y="1576654"/>
            <a:ext cx="4843984" cy="32391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600" b="1" dirty="0">
                <a:solidFill>
                  <a:srgbClr val="0070C0"/>
                </a:solidFill>
              </a:rPr>
              <a:t>1. INTRODUCCIÓN A IOT</a:t>
            </a:r>
          </a:p>
          <a:p>
            <a:pPr lvl="0" rtl="0">
              <a:spcBef>
                <a:spcPts val="0"/>
              </a:spcBef>
              <a:buNone/>
            </a:pPr>
            <a:endParaRPr lang="en" sz="1600" b="1" dirty="0" smtClean="0">
              <a:solidFill>
                <a:srgbClr val="FFFFFF"/>
              </a:solidFill>
              <a:sym typeface="Muli"/>
            </a:endParaRPr>
          </a:p>
          <a:p>
            <a:pPr>
              <a:buNone/>
            </a:pPr>
            <a:r>
              <a:rPr lang="en" sz="1600" b="1" dirty="0">
                <a:solidFill>
                  <a:srgbClr val="0070C0"/>
                </a:solidFill>
              </a:rPr>
              <a:t>2. RECURSOS Y FUENTES DE INFORMACIÓN</a:t>
            </a:r>
          </a:p>
          <a:p>
            <a:pPr lvl="0" rtl="0">
              <a:spcBef>
                <a:spcPts val="0"/>
              </a:spcBef>
              <a:buNone/>
            </a:pPr>
            <a:endParaRPr lang="en" sz="1600" b="1" dirty="0" smtClean="0">
              <a:solidFill>
                <a:srgbClr val="0070C0"/>
              </a:solidFill>
              <a:sym typeface="Muli"/>
            </a:endParaRPr>
          </a:p>
          <a:p>
            <a:pPr lvl="0">
              <a:buNone/>
            </a:pPr>
            <a:r>
              <a:rPr lang="en" sz="1600" b="1" dirty="0" smtClean="0">
                <a:solidFill>
                  <a:srgbClr val="0070C0"/>
                </a:solidFill>
              </a:rPr>
              <a:t>3. </a:t>
            </a:r>
            <a:r>
              <a:rPr lang="en" sz="1600" b="1" dirty="0">
                <a:solidFill>
                  <a:srgbClr val="0070C0"/>
                </a:solidFill>
              </a:rPr>
              <a:t>AYUDAS</a:t>
            </a:r>
          </a:p>
          <a:p>
            <a:pPr lvl="0">
              <a:buNone/>
            </a:pPr>
            <a:endParaRPr lang="en" sz="1600" b="1" dirty="0">
              <a:solidFill>
                <a:srgbClr val="0070C0"/>
              </a:solidFill>
            </a:endParaRPr>
          </a:p>
          <a:p>
            <a:pPr lvl="0">
              <a:buNone/>
            </a:pPr>
            <a:r>
              <a:rPr lang="en" sz="1600" b="1" dirty="0">
                <a:solidFill>
                  <a:schemeClr val="bg1"/>
                </a:solidFill>
              </a:rPr>
              <a:t>4. CONCLUSIONES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6816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902950" y="805474"/>
            <a:ext cx="5718600" cy="3829101"/>
          </a:xfrm>
        </p:spPr>
        <p:txBody>
          <a:bodyPr/>
          <a:lstStyle/>
          <a:p>
            <a:pPr>
              <a:buNone/>
            </a:pPr>
            <a:endParaRPr lang="es-ES" sz="2000" dirty="0" smtClean="0"/>
          </a:p>
          <a:p>
            <a:pPr marL="342900" indent="-342900"/>
            <a:r>
              <a:rPr lang="es-ES" sz="2000" dirty="0" smtClean="0"/>
              <a:t>Multitud </a:t>
            </a:r>
            <a:r>
              <a:rPr lang="es-ES" sz="2000" dirty="0"/>
              <a:t>de cursos </a:t>
            </a:r>
            <a:r>
              <a:rPr lang="es-ES" sz="2000" dirty="0" smtClean="0"/>
              <a:t>online.</a:t>
            </a:r>
          </a:p>
          <a:p>
            <a:pPr marL="342900" indent="-342900"/>
            <a:endParaRPr lang="es-ES" sz="2000" dirty="0" smtClean="0"/>
          </a:p>
          <a:p>
            <a:pPr marL="342900" indent="-342900"/>
            <a:r>
              <a:rPr lang="es-ES" sz="2000" dirty="0" smtClean="0"/>
              <a:t>Más </a:t>
            </a:r>
            <a:r>
              <a:rPr lang="es-ES" sz="2000" dirty="0"/>
              <a:t>cursos gratuitos que de pago. </a:t>
            </a:r>
            <a:endParaRPr lang="es-ES" sz="2000" dirty="0" smtClean="0"/>
          </a:p>
          <a:p>
            <a:pPr marL="342900" indent="-342900"/>
            <a:endParaRPr lang="es-ES" sz="2000" dirty="0" smtClean="0"/>
          </a:p>
          <a:p>
            <a:pPr marL="342900" indent="-342900"/>
            <a:r>
              <a:rPr lang="es-ES" sz="2000" dirty="0"/>
              <a:t>Los cursos </a:t>
            </a:r>
            <a:r>
              <a:rPr lang="es-ES" sz="2000" dirty="0" smtClean="0"/>
              <a:t>universitarios los que </a:t>
            </a:r>
            <a:r>
              <a:rPr lang="es-ES" sz="2000" dirty="0"/>
              <a:t>más se centran en la tecnología en </a:t>
            </a:r>
            <a:r>
              <a:rPr lang="es-ES" sz="2000" dirty="0" smtClean="0"/>
              <a:t>general.</a:t>
            </a:r>
            <a:endParaRPr lang="es-ES" sz="2000" dirty="0"/>
          </a:p>
          <a:p>
            <a:pPr marL="342900" indent="-342900"/>
            <a:endParaRPr lang="es-ES" sz="2000" dirty="0" smtClean="0"/>
          </a:p>
          <a:p>
            <a:pPr marL="342900" indent="-342900"/>
            <a:r>
              <a:rPr lang="es-ES" sz="2000" dirty="0" smtClean="0"/>
              <a:t>De todos los niveles y para todos: </a:t>
            </a:r>
            <a:r>
              <a:rPr lang="es-ES" sz="2000" dirty="0" smtClean="0">
                <a:solidFill>
                  <a:schemeClr val="accent1">
                    <a:lumMod val="50000"/>
                  </a:schemeClr>
                </a:solidFill>
              </a:rPr>
              <a:t>tanto niños como adultos</a:t>
            </a:r>
            <a:r>
              <a:rPr lang="es-ES" sz="2000" dirty="0" smtClean="0"/>
              <a:t>, </a:t>
            </a:r>
            <a:r>
              <a:rPr lang="es-ES" sz="2000" dirty="0"/>
              <a:t>independientemente de sus conocimientos, puedan desarrollar e implantar una solución con relativa facilidad. </a:t>
            </a:r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91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902950" y="805474"/>
            <a:ext cx="5718600" cy="3829101"/>
          </a:xfrm>
          <a:noFill/>
          <a:ln>
            <a:noFill/>
          </a:ln>
        </p:spPr>
        <p:txBody>
          <a:bodyPr lIns="91425" tIns="91425" rIns="91425" bIns="91425" anchor="t" anchorCtr="0"/>
          <a:lstStyle/>
          <a:p>
            <a:pPr marL="342900" indent="-342900"/>
            <a:r>
              <a:rPr lang="es-ES" sz="2000" dirty="0" err="1" smtClean="0"/>
              <a:t>Arduino</a:t>
            </a:r>
            <a:r>
              <a:rPr lang="es-ES" sz="2000" dirty="0" smtClean="0"/>
              <a:t> y </a:t>
            </a:r>
            <a:r>
              <a:rPr lang="es-ES" sz="2000" dirty="0" err="1" smtClean="0"/>
              <a:t>Raspberry</a:t>
            </a:r>
            <a:r>
              <a:rPr lang="es-ES" sz="2000" dirty="0" smtClean="0"/>
              <a:t> son 2 “gigantes” en el mundo </a:t>
            </a:r>
            <a:r>
              <a:rPr lang="es-ES" sz="2000" dirty="0" err="1" smtClean="0"/>
              <a:t>IoT</a:t>
            </a:r>
            <a:r>
              <a:rPr lang="es-ES" sz="2000" dirty="0" smtClean="0"/>
              <a:t>, </a:t>
            </a:r>
            <a:r>
              <a:rPr lang="es-ES" sz="2000" dirty="0"/>
              <a:t>por lo que numerosas tiendas tecnológicas venden sus productos. </a:t>
            </a:r>
          </a:p>
          <a:p>
            <a:pPr>
              <a:buNone/>
            </a:pPr>
            <a:endParaRPr lang="es-ES" sz="2000" dirty="0"/>
          </a:p>
          <a:p>
            <a:pPr marL="342900" indent="-342900"/>
            <a:r>
              <a:rPr lang="es-ES" sz="2000" dirty="0"/>
              <a:t>Aunque el software para implementarlo es gratuito, la placa y los demás componentes no.</a:t>
            </a:r>
          </a:p>
          <a:p>
            <a:pPr>
              <a:buNone/>
            </a:pPr>
            <a:endParaRPr lang="es-ES" sz="2000" dirty="0"/>
          </a:p>
          <a:p>
            <a:pPr>
              <a:buNone/>
            </a:pPr>
            <a:endParaRPr lang="es-ES" sz="2000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7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902950" y="805474"/>
            <a:ext cx="5718600" cy="3829101"/>
          </a:xfrm>
        </p:spPr>
        <p:txBody>
          <a:bodyPr/>
          <a:lstStyle/>
          <a:p>
            <a:pPr marL="342900" indent="-342900"/>
            <a:r>
              <a:rPr lang="es-ES" sz="2000" dirty="0" smtClean="0"/>
              <a:t>Comunidad sólidas </a:t>
            </a:r>
            <a:r>
              <a:rPr lang="es-ES" sz="2000" dirty="0"/>
              <a:t>tanto de desarrolladores como de empresas que diseñan componentes y soluciones finales</a:t>
            </a:r>
            <a:r>
              <a:rPr lang="es-ES" sz="2000" dirty="0" smtClean="0"/>
              <a:t>.</a:t>
            </a:r>
          </a:p>
          <a:p>
            <a:pPr>
              <a:buNone/>
            </a:pPr>
            <a:endParaRPr lang="es-ES" sz="2000" dirty="0"/>
          </a:p>
          <a:p>
            <a:pPr marL="342900" indent="-342900"/>
            <a:r>
              <a:rPr lang="es-ES" sz="2000" dirty="0"/>
              <a:t>S</a:t>
            </a:r>
            <a:r>
              <a:rPr lang="es-ES" sz="2000" dirty="0" smtClean="0"/>
              <a:t>ocios </a:t>
            </a:r>
            <a:r>
              <a:rPr lang="es-ES" sz="2000" dirty="0"/>
              <a:t>tecnológicos </a:t>
            </a:r>
            <a:r>
              <a:rPr lang="es-ES" sz="2000" dirty="0" smtClean="0"/>
              <a:t>como </a:t>
            </a:r>
            <a:r>
              <a:rPr lang="es-ES" sz="2000" dirty="0"/>
              <a:t>Microsoft que está desarrollando versiones específicas de Windows (</a:t>
            </a:r>
            <a:r>
              <a:rPr lang="es-ES" sz="2000" dirty="0" err="1"/>
              <a:t>IoT</a:t>
            </a:r>
            <a:r>
              <a:rPr lang="es-ES" sz="2000" dirty="0"/>
              <a:t>) para dar soporte a estas plataformas. </a:t>
            </a:r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ntelligentsystem.com/wp-content/uploads/2015/06/Windows-10-I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26" y="3581399"/>
            <a:ext cx="2043549" cy="14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2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902950" y="805474"/>
            <a:ext cx="5718600" cy="3829101"/>
          </a:xfrm>
        </p:spPr>
        <p:txBody>
          <a:bodyPr/>
          <a:lstStyle/>
          <a:p>
            <a:r>
              <a:rPr lang="es-ES" sz="2000" dirty="0"/>
              <a:t>Todo apunta a que el futuro será de las cosas conectadas </a:t>
            </a:r>
            <a:r>
              <a:rPr lang="es-ES" sz="2000" dirty="0" smtClean="0"/>
              <a:t> (</a:t>
            </a:r>
            <a:r>
              <a:rPr lang="es-ES" sz="2000" dirty="0" err="1" smtClean="0"/>
              <a:t>IoT</a:t>
            </a:r>
            <a:r>
              <a:rPr lang="es-ES" sz="2000" dirty="0" smtClean="0"/>
              <a:t>) </a:t>
            </a:r>
            <a:r>
              <a:rPr lang="es-ES" sz="2000" dirty="0"/>
              <a:t>y nadie quiere perder </a:t>
            </a:r>
            <a:r>
              <a:rPr lang="es-ES" sz="2000" dirty="0" smtClean="0"/>
              <a:t>liderazgo ni cuota de mercado.</a:t>
            </a:r>
            <a:endParaRPr lang="es-ES" sz="2000" dirty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7" y="3003672"/>
            <a:ext cx="1547118" cy="105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43" y="2738832"/>
            <a:ext cx="1582446" cy="15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9144001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Shape 141"/>
          <p:cNvSpPr/>
          <p:nvPr/>
        </p:nvSpPr>
        <p:spPr>
          <a:xfrm>
            <a:off x="1" y="1"/>
            <a:ext cx="91439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0" y="256417"/>
            <a:ext cx="33653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/>
              <a:t>ÍNDICE</a:t>
            </a:r>
            <a:endParaRPr lang="en" sz="4800" dirty="0"/>
          </a:p>
        </p:txBody>
      </p:sp>
      <p:sp>
        <p:nvSpPr>
          <p:cNvPr id="143" name="Shape 143"/>
          <p:cNvSpPr txBox="1">
            <a:spLocks noGrp="1"/>
          </p:cNvSpPr>
          <p:nvPr>
            <p:ph type="subTitle" idx="4294967295"/>
          </p:nvPr>
        </p:nvSpPr>
        <p:spPr>
          <a:xfrm>
            <a:off x="630224" y="1576654"/>
            <a:ext cx="4843984" cy="32391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FFFFFF"/>
                </a:solidFill>
                <a:sym typeface="Muli"/>
              </a:rPr>
              <a:t>1. INTRODUCCIÓN A IOT</a:t>
            </a:r>
          </a:p>
          <a:p>
            <a:pPr lvl="0" rtl="0">
              <a:spcBef>
                <a:spcPts val="0"/>
              </a:spcBef>
              <a:buNone/>
            </a:pPr>
            <a:endParaRPr lang="en" sz="1600" b="1" dirty="0" smtClean="0">
              <a:solidFill>
                <a:srgbClr val="FFFFFF"/>
              </a:solidFill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0070C0"/>
                </a:solidFill>
                <a:sym typeface="Muli"/>
              </a:rPr>
              <a:t>2. RECURSOS Y FUENTES DE INFORMACIÓN</a:t>
            </a:r>
          </a:p>
          <a:p>
            <a:pPr lvl="0" rtl="0">
              <a:spcBef>
                <a:spcPts val="0"/>
              </a:spcBef>
              <a:buNone/>
            </a:pPr>
            <a:endParaRPr lang="en" sz="1600" b="1" dirty="0">
              <a:solidFill>
                <a:srgbClr val="0070C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0070C0"/>
                </a:solidFill>
              </a:rPr>
              <a:t>3. AYUDAS</a:t>
            </a:r>
            <a:endParaRPr lang="en" sz="1600" b="1" dirty="0" smtClean="0">
              <a:solidFill>
                <a:srgbClr val="0070C0"/>
              </a:solidFill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lang="en" sz="1600" b="1" dirty="0" smtClean="0">
              <a:solidFill>
                <a:srgbClr val="0070C0"/>
              </a:solidFill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0070C0"/>
                </a:solidFill>
              </a:rPr>
              <a:t>4. CONCLUSIONES</a:t>
            </a:r>
            <a:endParaRPr lang="en" sz="1600" b="1" dirty="0">
              <a:solidFill>
                <a:srgbClr val="0070C0"/>
              </a:solidFill>
              <a:sym typeface="Muli"/>
            </a:endParaRPr>
          </a:p>
        </p:txBody>
      </p:sp>
      <p:pic>
        <p:nvPicPr>
          <p:cNvPr id="14" name="Picture 11" descr="D:\UNI\FSI\Sorin\dist\imgs\logo-ua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81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209150" y="924401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Cuando hablamos de </a:t>
            </a:r>
            <a:r>
              <a:rPr lang="es-ES" dirty="0" err="1"/>
              <a:t>Arduino</a:t>
            </a:r>
            <a:r>
              <a:rPr lang="es-ES" dirty="0"/>
              <a:t> y </a:t>
            </a:r>
            <a:r>
              <a:rPr lang="es-ES" dirty="0" err="1"/>
              <a:t>Raspberry</a:t>
            </a:r>
            <a:r>
              <a:rPr lang="es-ES" dirty="0"/>
              <a:t> hablamos tanto de tecnología software como tecnología hardware. </a:t>
            </a:r>
            <a:endParaRPr lang="en" dirty="0"/>
          </a:p>
        </p:txBody>
      </p:sp>
      <p:sp>
        <p:nvSpPr>
          <p:cNvPr id="184" name="Shape 184"/>
          <p:cNvSpPr/>
          <p:nvPr/>
        </p:nvSpPr>
        <p:spPr>
          <a:xfrm>
            <a:off x="4325754" y="1665625"/>
            <a:ext cx="2613899" cy="2613899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HARDWARE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2268354" y="1665625"/>
            <a:ext cx="2613899" cy="2613899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SOFTWARE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8837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893852" y="2182348"/>
            <a:ext cx="7315200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b="1" i="0" dirty="0" smtClean="0">
                <a:latin typeface="+mj-lt"/>
              </a:rPr>
              <a:t>DEFINICIÓN GENERAL:</a:t>
            </a:r>
          </a:p>
          <a:p>
            <a:pPr lvl="0">
              <a:buNone/>
            </a:pPr>
            <a:r>
              <a:rPr lang="en" dirty="0" smtClean="0"/>
              <a:t>“</a:t>
            </a:r>
            <a:r>
              <a:rPr lang="es-ES" dirty="0"/>
              <a:t>Plataformas de hardware “libre”, basadas en una placa con un microcontrolador y un entorno de desarrollo, diseñada para facilitar el uso de la electrónica en proyectos multidisciplinares</a:t>
            </a:r>
            <a:r>
              <a:rPr lang="en" dirty="0" smtClean="0"/>
              <a:t>”</a:t>
            </a:r>
            <a:endParaRPr lang="en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6216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¿CUÁL USAR?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dirty="0" smtClean="0"/>
              <a:t>Aunque </a:t>
            </a:r>
            <a:r>
              <a:rPr lang="es-ES" dirty="0"/>
              <a:t>ambas están pensadas para el mismo ámbito, existen diferencias entre ellas, que habrá que estudiar para su incorporación a un proyecto específico.</a:t>
            </a:r>
          </a:p>
          <a:p>
            <a:pPr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82" y="1473219"/>
            <a:ext cx="1547118" cy="105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68" y="1208379"/>
            <a:ext cx="1582446" cy="15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8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/>
              <a:t>Una plataforma electrónica basada en hardware y software flexibles y fáciles de usar. </a:t>
            </a:r>
          </a:p>
          <a:p>
            <a:pPr>
              <a:buNone/>
            </a:pPr>
            <a:endParaRPr lang="es-ES" dirty="0"/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dirty="0"/>
              <a:t>El hardware consiste en una placa con un microcontrolador y puertos de entrada/salida los cuales permiten recoger información del entorno. </a:t>
            </a:r>
          </a:p>
          <a:p>
            <a:endParaRPr lang="es-ES" dirty="0"/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2" y="392020"/>
            <a:ext cx="1547118" cy="105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15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</a:t>
            </a:r>
            <a:r>
              <a:rPr lang="es-ES" dirty="0"/>
              <a:t>- EJEMPLO</a:t>
            </a:r>
          </a:p>
        </p:txBody>
      </p:sp>
      <p:pic>
        <p:nvPicPr>
          <p:cNvPr id="5" name="Picture 3" descr="C:\Users\Soryn\Desktop\temp\pla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877" y="766490"/>
            <a:ext cx="5870575" cy="449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2" y="392020"/>
            <a:ext cx="1547118" cy="105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5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RASPBERRY PI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 smtClean="0"/>
              <a:t>Un </a:t>
            </a:r>
            <a:r>
              <a:rPr lang="es-ES" dirty="0"/>
              <a:t>ordenador de placa reducida en el cual se incluye un procesador central a 700 MHz, un procesador gráfico </a:t>
            </a:r>
            <a:r>
              <a:rPr lang="es-ES" dirty="0" err="1"/>
              <a:t>VideoCore</a:t>
            </a:r>
            <a:r>
              <a:rPr lang="es-ES" dirty="0"/>
              <a:t> IV, y 512 MB de memoria RAM. </a:t>
            </a:r>
            <a:endParaRPr lang="es-ES" dirty="0" smtClean="0"/>
          </a:p>
          <a:p>
            <a:pPr>
              <a:buNone/>
            </a:pPr>
            <a:endParaRPr lang="es-ES" dirty="0"/>
          </a:p>
          <a:p>
            <a:pPr>
              <a:buNone/>
            </a:pPr>
            <a:r>
              <a:rPr lang="es-ES" dirty="0" smtClean="0"/>
              <a:t>También </a:t>
            </a:r>
            <a:r>
              <a:rPr lang="es-ES" dirty="0"/>
              <a:t>cuenta con puertos de entrada/salida los cuales permiten </a:t>
            </a:r>
            <a:r>
              <a:rPr lang="es-ES" dirty="0" smtClean="0"/>
              <a:t>recoger </a:t>
            </a:r>
            <a:r>
              <a:rPr lang="es-ES" dirty="0"/>
              <a:t>y enviar información al entorno.</a:t>
            </a:r>
          </a:p>
          <a:p>
            <a:endParaRPr lang="es-ES" dirty="0"/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3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8" y="427329"/>
            <a:ext cx="1582446" cy="15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4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773</Words>
  <Application>Microsoft Office PowerPoint</Application>
  <PresentationFormat>Presentación en pantalla (16:9)</PresentationFormat>
  <Paragraphs>165</Paragraphs>
  <Slides>25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1_Banquo template</vt:lpstr>
      <vt:lpstr>IoT Arduino &amp; Rapsberry TG1</vt:lpstr>
      <vt:lpstr>Grupo 6</vt:lpstr>
      <vt:lpstr>ÍNDICE</vt:lpstr>
      <vt:lpstr>Cuando hablamos de Arduino y Raspberry hablamos tanto de tecnología software como tecnología hardware. </vt:lpstr>
      <vt:lpstr>Presentación de PowerPoint</vt:lpstr>
      <vt:lpstr>¿CUÁL USAR?</vt:lpstr>
      <vt:lpstr>ARDUINO</vt:lpstr>
      <vt:lpstr>ARDUINO - EJEMPLO</vt:lpstr>
      <vt:lpstr>RASPBERRY PI</vt:lpstr>
      <vt:lpstr>RASPBERRY PI - EJEMPLO</vt:lpstr>
      <vt:lpstr>ÍNDICE</vt:lpstr>
      <vt:lpstr>Fuente de información sobre Arduino </vt:lpstr>
      <vt:lpstr>Fuentes información de sobre Raspberry Pi  </vt:lpstr>
      <vt:lpstr>Cursos no gratuitos sobre Arduino </vt:lpstr>
      <vt:lpstr>Cursos no gratuitos sobre Raspberry Pi </vt:lpstr>
      <vt:lpstr>Cursos gratuitos sobre Arduino </vt:lpstr>
      <vt:lpstr>Cursos gratuitos sobre Raspberry Pi </vt:lpstr>
      <vt:lpstr>ÍNDICE</vt:lpstr>
      <vt:lpstr>AYUDAS</vt:lpstr>
      <vt:lpstr>ÍNDICE</vt:lpstr>
      <vt:lpstr>CONCLUSIONES</vt:lpstr>
      <vt:lpstr>CONCLUSIONES</vt:lpstr>
      <vt:lpstr>CONCLUSIONES</vt:lpstr>
      <vt:lpstr>CONCLUSIONES</vt:lpstr>
      <vt:lpstr>GRACIAS  ¿DUDAS Y PREGUNTAS?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Sorin</cp:lastModifiedBy>
  <cp:revision>68</cp:revision>
  <dcterms:modified xsi:type="dcterms:W3CDTF">2016-03-21T17:31:52Z</dcterms:modified>
</cp:coreProperties>
</file>